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rompt Medium"/>
      <p:regular r:id="rId16"/>
    </p:embeddedFont>
    <p:embeddedFont>
      <p:font typeface="Prompt Medium"/>
      <p:regular r:id="rId17"/>
    </p:embeddedFont>
    <p:embeddedFont>
      <p:font typeface="Prompt Medium"/>
      <p:regular r:id="rId18"/>
    </p:embeddedFont>
    <p:embeddedFont>
      <p:font typeface="Prompt Medium"/>
      <p:regular r:id="rId19"/>
    </p:embeddedFont>
    <p:embeddedFont>
      <p:font typeface="Mukta Light"/>
      <p:regular r:id="rId20"/>
    </p:embeddedFont>
    <p:embeddedFont>
      <p:font typeface="Mukta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703433"/>
            <a:ext cx="7415927" cy="2057400"/>
          </a:xfrm>
          <a:prstGeom prst="rect">
            <a:avLst/>
          </a:prstGeom>
          <a:noFill/>
          <a:ln/>
        </p:spPr>
        <p:txBody>
          <a:bodyPr wrap="square" lIns="0" tIns="0" rIns="0" bIns="0" rtlCol="0" anchor="t"/>
          <a:lstStyle/>
          <a:p>
            <a:pPr algn="ct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Book Recommendation Chatbot using IBM Watson Assistant</a:t>
            </a:r>
            <a:endParaRPr lang="en-US" sz="4300" dirty="0"/>
          </a:p>
        </p:txBody>
      </p:sp>
      <p:sp>
        <p:nvSpPr>
          <p:cNvPr id="4" name="Text 1"/>
          <p:cNvSpPr/>
          <p:nvPr/>
        </p:nvSpPr>
        <p:spPr>
          <a:xfrm>
            <a:off x="6350437" y="5131118"/>
            <a:ext cx="7415927" cy="395049"/>
          </a:xfrm>
          <a:prstGeom prst="rect">
            <a:avLst/>
          </a:prstGeom>
          <a:noFill/>
          <a:ln/>
        </p:spPr>
        <p:txBody>
          <a:bodyPr wrap="none" lIns="0" tIns="0" rIns="0" bIns="0" rtlCol="0" anchor="t"/>
          <a:lstStyle/>
          <a:p>
            <a:pPr algn="ct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Presented by Ujjval Dubey, United College of Engineering And Research</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725811"/>
            <a:ext cx="9438918"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Declaration and Acknowledgement</a:t>
            </a:r>
            <a:endParaRPr lang="en-US" sz="4300" dirty="0"/>
          </a:p>
        </p:txBody>
      </p:sp>
      <p:sp>
        <p:nvSpPr>
          <p:cNvPr id="3" name="Text 1"/>
          <p:cNvSpPr/>
          <p:nvPr/>
        </p:nvSpPr>
        <p:spPr>
          <a:xfrm>
            <a:off x="1234321" y="3183017"/>
            <a:ext cx="12532043"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I hereby declare that this IBM PBEL Virtual Internship project, "Book Recommendation Chatbot using IBM Watson Assistant," is my original work. All content, design, and implementation efforts are solely attributable to me, developed independently during the internship period.</a:t>
            </a:r>
            <a:endParaRPr lang="en-US" sz="1900" dirty="0"/>
          </a:p>
        </p:txBody>
      </p:sp>
      <p:sp>
        <p:nvSpPr>
          <p:cNvPr id="4" name="Shape 2"/>
          <p:cNvSpPr/>
          <p:nvPr/>
        </p:nvSpPr>
        <p:spPr>
          <a:xfrm>
            <a:off x="864037" y="2905363"/>
            <a:ext cx="30480" cy="1740456"/>
          </a:xfrm>
          <a:prstGeom prst="rect">
            <a:avLst/>
          </a:prstGeom>
          <a:solidFill>
            <a:srgbClr val="A95B95"/>
          </a:solidFill>
          <a:ln/>
        </p:spPr>
      </p:sp>
      <p:sp>
        <p:nvSpPr>
          <p:cNvPr id="5" name="Text 3"/>
          <p:cNvSpPr/>
          <p:nvPr/>
        </p:nvSpPr>
        <p:spPr>
          <a:xfrm>
            <a:off x="864037" y="4923472"/>
            <a:ext cx="12902327" cy="158019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I extend my sincere gratitude to Mr. R Devnath for his invaluable guidance and mentorship throughout this project. His insights were instrumental in navigating challenges and refining the chatbot's functionality. I also thank the entire IBM PBEL team for providing this enriching virtual internship opportunity and access to the Watson Assistant platform. Finally, I am grateful to United College of Engineering And Research for fostering an environment that encourages practical learning and innovation.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575911"/>
            <a:ext cx="6066949"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Presentation Roadmap</a:t>
            </a:r>
            <a:endParaRPr lang="en-US" sz="4300" dirty="0"/>
          </a:p>
        </p:txBody>
      </p:sp>
      <p:sp>
        <p:nvSpPr>
          <p:cNvPr id="3" name="Text 1"/>
          <p:cNvSpPr/>
          <p:nvPr/>
        </p:nvSpPr>
        <p:spPr>
          <a:xfrm>
            <a:off x="864037" y="2755463"/>
            <a:ext cx="12902327"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This presentation will guide you through the development and key aspects of our Book Recommendation Chatbot.</a:t>
            </a:r>
            <a:endParaRPr lang="en-US" sz="1900" dirty="0"/>
          </a:p>
        </p:txBody>
      </p:sp>
      <p:sp>
        <p:nvSpPr>
          <p:cNvPr id="4" name="Shape 2"/>
          <p:cNvSpPr/>
          <p:nvPr/>
        </p:nvSpPr>
        <p:spPr>
          <a:xfrm>
            <a:off x="864037" y="3428167"/>
            <a:ext cx="555427" cy="555427"/>
          </a:xfrm>
          <a:prstGeom prst="roundRect">
            <a:avLst>
              <a:gd name="adj" fmla="val 18669"/>
            </a:avLst>
          </a:prstGeom>
          <a:solidFill>
            <a:srgbClr val="542C49"/>
          </a:solidFill>
          <a:ln w="15240">
            <a:solidFill>
              <a:srgbClr val="6D4562"/>
            </a:solidFill>
            <a:prstDash val="solid"/>
          </a:ln>
        </p:spPr>
      </p:sp>
      <p:sp>
        <p:nvSpPr>
          <p:cNvPr id="5" name="Text 3"/>
          <p:cNvSpPr/>
          <p:nvPr/>
        </p:nvSpPr>
        <p:spPr>
          <a:xfrm>
            <a:off x="977146" y="3500080"/>
            <a:ext cx="329089" cy="411480"/>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1</a:t>
            </a:r>
            <a:endParaRPr lang="en-US" sz="2550" dirty="0"/>
          </a:p>
        </p:txBody>
      </p:sp>
      <p:sp>
        <p:nvSpPr>
          <p:cNvPr id="6" name="Text 4"/>
          <p:cNvSpPr/>
          <p:nvPr/>
        </p:nvSpPr>
        <p:spPr>
          <a:xfrm>
            <a:off x="1666280" y="3512939"/>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Introduction</a:t>
            </a:r>
            <a:endParaRPr lang="en-US" sz="2150" dirty="0"/>
          </a:p>
        </p:txBody>
      </p:sp>
      <p:sp>
        <p:nvSpPr>
          <p:cNvPr id="7" name="Text 5"/>
          <p:cNvSpPr/>
          <p:nvPr/>
        </p:nvSpPr>
        <p:spPr>
          <a:xfrm>
            <a:off x="1666280" y="4003953"/>
            <a:ext cx="5494615"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Overview of the project and its objectives.</a:t>
            </a:r>
            <a:endParaRPr lang="en-US" sz="1900" dirty="0"/>
          </a:p>
        </p:txBody>
      </p:sp>
      <p:sp>
        <p:nvSpPr>
          <p:cNvPr id="8" name="Shape 6"/>
          <p:cNvSpPr/>
          <p:nvPr/>
        </p:nvSpPr>
        <p:spPr>
          <a:xfrm>
            <a:off x="7469505" y="3428167"/>
            <a:ext cx="555427" cy="555427"/>
          </a:xfrm>
          <a:prstGeom prst="roundRect">
            <a:avLst>
              <a:gd name="adj" fmla="val 18669"/>
            </a:avLst>
          </a:prstGeom>
          <a:solidFill>
            <a:srgbClr val="542C49"/>
          </a:solidFill>
          <a:ln w="15240">
            <a:solidFill>
              <a:srgbClr val="6D4562"/>
            </a:solidFill>
            <a:prstDash val="solid"/>
          </a:ln>
        </p:spPr>
      </p:sp>
      <p:sp>
        <p:nvSpPr>
          <p:cNvPr id="9" name="Text 7"/>
          <p:cNvSpPr/>
          <p:nvPr/>
        </p:nvSpPr>
        <p:spPr>
          <a:xfrm>
            <a:off x="7582614" y="3500080"/>
            <a:ext cx="329089" cy="411480"/>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2</a:t>
            </a:r>
            <a:endParaRPr lang="en-US" sz="2550" dirty="0"/>
          </a:p>
        </p:txBody>
      </p:sp>
      <p:sp>
        <p:nvSpPr>
          <p:cNvPr id="10" name="Text 8"/>
          <p:cNvSpPr/>
          <p:nvPr/>
        </p:nvSpPr>
        <p:spPr>
          <a:xfrm>
            <a:off x="8271748" y="3512939"/>
            <a:ext cx="2967871"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Technologies Involved</a:t>
            </a:r>
            <a:endParaRPr lang="en-US" sz="2150" dirty="0"/>
          </a:p>
        </p:txBody>
      </p:sp>
      <p:sp>
        <p:nvSpPr>
          <p:cNvPr id="11" name="Text 9"/>
          <p:cNvSpPr/>
          <p:nvPr/>
        </p:nvSpPr>
        <p:spPr>
          <a:xfrm>
            <a:off x="8271748" y="4003953"/>
            <a:ext cx="5494615"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Deep dive into the core technologies used in development.</a:t>
            </a:r>
            <a:endParaRPr lang="en-US" sz="1900" dirty="0"/>
          </a:p>
        </p:txBody>
      </p:sp>
      <p:sp>
        <p:nvSpPr>
          <p:cNvPr id="12" name="Shape 10"/>
          <p:cNvSpPr/>
          <p:nvPr/>
        </p:nvSpPr>
        <p:spPr>
          <a:xfrm>
            <a:off x="864037" y="5287804"/>
            <a:ext cx="555427" cy="555427"/>
          </a:xfrm>
          <a:prstGeom prst="roundRect">
            <a:avLst>
              <a:gd name="adj" fmla="val 18669"/>
            </a:avLst>
          </a:prstGeom>
          <a:solidFill>
            <a:srgbClr val="542C49"/>
          </a:solidFill>
          <a:ln w="15240">
            <a:solidFill>
              <a:srgbClr val="6D4562"/>
            </a:solidFill>
            <a:prstDash val="solid"/>
          </a:ln>
        </p:spPr>
      </p:sp>
      <p:sp>
        <p:nvSpPr>
          <p:cNvPr id="13" name="Text 11"/>
          <p:cNvSpPr/>
          <p:nvPr/>
        </p:nvSpPr>
        <p:spPr>
          <a:xfrm>
            <a:off x="977146" y="5359717"/>
            <a:ext cx="329089" cy="411480"/>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3</a:t>
            </a:r>
            <a:endParaRPr lang="en-US" sz="2550" dirty="0"/>
          </a:p>
        </p:txBody>
      </p:sp>
      <p:sp>
        <p:nvSpPr>
          <p:cNvPr id="14" name="Text 12"/>
          <p:cNvSpPr/>
          <p:nvPr/>
        </p:nvSpPr>
        <p:spPr>
          <a:xfrm>
            <a:off x="1666280" y="5372576"/>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Problem-Solving</a:t>
            </a:r>
            <a:endParaRPr lang="en-US" sz="2150" dirty="0"/>
          </a:p>
        </p:txBody>
      </p:sp>
      <p:sp>
        <p:nvSpPr>
          <p:cNvPr id="15" name="Text 13"/>
          <p:cNvSpPr/>
          <p:nvPr/>
        </p:nvSpPr>
        <p:spPr>
          <a:xfrm>
            <a:off x="1666280" y="5863590"/>
            <a:ext cx="5494615"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Challenges encountered and their implemented solutions.</a:t>
            </a:r>
            <a:endParaRPr lang="en-US" sz="1900" dirty="0"/>
          </a:p>
        </p:txBody>
      </p:sp>
      <p:sp>
        <p:nvSpPr>
          <p:cNvPr id="16" name="Shape 14"/>
          <p:cNvSpPr/>
          <p:nvPr/>
        </p:nvSpPr>
        <p:spPr>
          <a:xfrm>
            <a:off x="7469505" y="5287804"/>
            <a:ext cx="555427" cy="555427"/>
          </a:xfrm>
          <a:prstGeom prst="roundRect">
            <a:avLst>
              <a:gd name="adj" fmla="val 18669"/>
            </a:avLst>
          </a:prstGeom>
          <a:solidFill>
            <a:srgbClr val="542C49"/>
          </a:solidFill>
          <a:ln w="15240">
            <a:solidFill>
              <a:srgbClr val="6D4562"/>
            </a:solidFill>
            <a:prstDash val="solid"/>
          </a:ln>
        </p:spPr>
      </p:sp>
      <p:sp>
        <p:nvSpPr>
          <p:cNvPr id="17" name="Text 15"/>
          <p:cNvSpPr/>
          <p:nvPr/>
        </p:nvSpPr>
        <p:spPr>
          <a:xfrm>
            <a:off x="7582614" y="5359717"/>
            <a:ext cx="329089" cy="411480"/>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4</a:t>
            </a:r>
            <a:endParaRPr lang="en-US" sz="2550" dirty="0"/>
          </a:p>
        </p:txBody>
      </p:sp>
      <p:sp>
        <p:nvSpPr>
          <p:cNvPr id="18" name="Text 16"/>
          <p:cNvSpPr/>
          <p:nvPr/>
        </p:nvSpPr>
        <p:spPr>
          <a:xfrm>
            <a:off x="8271748" y="5372576"/>
            <a:ext cx="3311604"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Output &amp; Demonstration</a:t>
            </a:r>
            <a:endParaRPr lang="en-US" sz="2150" dirty="0"/>
          </a:p>
        </p:txBody>
      </p:sp>
      <p:sp>
        <p:nvSpPr>
          <p:cNvPr id="19" name="Text 17"/>
          <p:cNvSpPr/>
          <p:nvPr/>
        </p:nvSpPr>
        <p:spPr>
          <a:xfrm>
            <a:off x="8271748" y="5863590"/>
            <a:ext cx="5494615"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Visual showcase of the chatbot in action.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1398" y="558998"/>
            <a:ext cx="12042934" cy="564594"/>
          </a:xfrm>
          <a:prstGeom prst="rect">
            <a:avLst/>
          </a:prstGeom>
          <a:noFill/>
          <a:ln/>
        </p:spPr>
        <p:txBody>
          <a:bodyPr wrap="none" lIns="0" tIns="0" rIns="0" bIns="0" rtlCol="0" anchor="t"/>
          <a:lstStyle/>
          <a:p>
            <a:pPr algn="l" indent="0" marL="0">
              <a:lnSpc>
                <a:spcPts val="4400"/>
              </a:lnSpc>
              <a:buNone/>
            </a:pPr>
            <a:r>
              <a:rPr lang="en-US" sz="3550" dirty="0">
                <a:solidFill>
                  <a:srgbClr val="C6BFEE"/>
                </a:solidFill>
                <a:latin typeface="Prompt Medium" pitchFamily="34" charset="0"/>
                <a:ea typeface="Prompt Medium" pitchFamily="34" charset="-122"/>
                <a:cs typeface="Prompt Medium" pitchFamily="34" charset="-120"/>
              </a:rPr>
              <a:t>Project Overview: A Genre-Based Book Recommender</a:t>
            </a:r>
            <a:endParaRPr lang="en-US" sz="3550" dirty="0"/>
          </a:p>
        </p:txBody>
      </p:sp>
      <p:sp>
        <p:nvSpPr>
          <p:cNvPr id="3" name="Text 1"/>
          <p:cNvSpPr/>
          <p:nvPr/>
        </p:nvSpPr>
        <p:spPr>
          <a:xfrm>
            <a:off x="711398" y="1611392"/>
            <a:ext cx="6355794" cy="975479"/>
          </a:xfrm>
          <a:prstGeom prst="rect">
            <a:avLst/>
          </a:prstGeom>
          <a:noFill/>
          <a:ln/>
        </p:spPr>
        <p:txBody>
          <a:bodyPr wrap="square" lIns="0" tIns="0" rIns="0" bIns="0" rtlCol="0" anchor="t"/>
          <a:lstStyle/>
          <a:p>
            <a:pPr algn="l"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The "Book Recommendation Chatbot" is an intelligent conversational agent developed using IBM Watson Assistant. Its primary purpose is to help users discover books through natural language interaction.</a:t>
            </a:r>
            <a:endParaRPr lang="en-US" sz="1600" dirty="0"/>
          </a:p>
        </p:txBody>
      </p:sp>
      <p:sp>
        <p:nvSpPr>
          <p:cNvPr id="4" name="Text 2"/>
          <p:cNvSpPr/>
          <p:nvPr/>
        </p:nvSpPr>
        <p:spPr>
          <a:xfrm>
            <a:off x="711398" y="2769751"/>
            <a:ext cx="6355794" cy="1300639"/>
          </a:xfrm>
          <a:prstGeom prst="rect">
            <a:avLst/>
          </a:prstGeom>
          <a:noFill/>
          <a:ln/>
        </p:spPr>
        <p:txBody>
          <a:bodyPr wrap="square" lIns="0" tIns="0" rIns="0" bIns="0" rtlCol="0" anchor="t"/>
          <a:lstStyle/>
          <a:p>
            <a:pPr algn="l"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The chatbot focuses on genre-based recommendations, allowing users to specify their preferred literary categories and receive relevant book suggestions. This streamlines the discovery process, making it easier for readers to find new titles tailored to their interests.</a:t>
            </a:r>
            <a:endParaRPr lang="en-US" sz="1600" dirty="0"/>
          </a:p>
        </p:txBody>
      </p:sp>
      <p:pic>
        <p:nvPicPr>
          <p:cNvPr id="5" name="Image 0" descr="preencoded.png">    </p:cNvPr>
          <p:cNvPicPr>
            <a:picLocks noChangeAspect="1"/>
          </p:cNvPicPr>
          <p:nvPr/>
        </p:nvPicPr>
        <p:blipFill>
          <a:blip r:embed="rId1"/>
          <a:stretch>
            <a:fillRect/>
          </a:stretch>
        </p:blipFill>
        <p:spPr>
          <a:xfrm>
            <a:off x="7570827" y="1657112"/>
            <a:ext cx="6355794" cy="63557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061918"/>
            <a:ext cx="11012329"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Core Technologies: IBM Watson Assistant</a:t>
            </a:r>
            <a:endParaRPr lang="en-US" sz="4300" dirty="0"/>
          </a:p>
        </p:txBody>
      </p:sp>
      <p:sp>
        <p:nvSpPr>
          <p:cNvPr id="3" name="Text 1"/>
          <p:cNvSpPr/>
          <p:nvPr/>
        </p:nvSpPr>
        <p:spPr>
          <a:xfrm>
            <a:off x="864037" y="2241471"/>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At the heart of this project is IBM Watson Assistant, a powerful AI-powered conversational platform. It enables the creation of sophisticated chatbots that understand natural language, interpret user intent, and deliver precise responses.</a:t>
            </a:r>
            <a:endParaRPr lang="en-US" sz="1900" dirty="0"/>
          </a:p>
        </p:txBody>
      </p:sp>
      <p:pic>
        <p:nvPicPr>
          <p:cNvPr id="4" name="Image 0" descr="preencoded.png">    </p:cNvPr>
          <p:cNvPicPr>
            <a:picLocks noChangeAspect="1"/>
          </p:cNvPicPr>
          <p:nvPr/>
        </p:nvPicPr>
        <p:blipFill>
          <a:blip r:embed="rId1"/>
          <a:stretch>
            <a:fillRect/>
          </a:stretch>
        </p:blipFill>
        <p:spPr>
          <a:xfrm>
            <a:off x="864037" y="3309223"/>
            <a:ext cx="740569" cy="740569"/>
          </a:xfrm>
          <a:prstGeom prst="rect">
            <a:avLst/>
          </a:prstGeom>
        </p:spPr>
      </p:pic>
      <p:sp>
        <p:nvSpPr>
          <p:cNvPr id="5" name="Text 2"/>
          <p:cNvSpPr/>
          <p:nvPr/>
        </p:nvSpPr>
        <p:spPr>
          <a:xfrm>
            <a:off x="864037" y="4358402"/>
            <a:ext cx="4095036" cy="685800"/>
          </a:xfrm>
          <a:prstGeom prst="rect">
            <a:avLst/>
          </a:prstGeom>
          <a:noFill/>
          <a:ln/>
        </p:spPr>
        <p:txBody>
          <a:bodyPr wrap="squar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Natural Language Understanding</a:t>
            </a:r>
            <a:endParaRPr lang="en-US" sz="2150" dirty="0"/>
          </a:p>
        </p:txBody>
      </p:sp>
      <p:sp>
        <p:nvSpPr>
          <p:cNvPr id="6" name="Text 3"/>
          <p:cNvSpPr/>
          <p:nvPr/>
        </p:nvSpPr>
        <p:spPr>
          <a:xfrm>
            <a:off x="864037" y="5192316"/>
            <a:ext cx="4095036" cy="1975247"/>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Watson Assistant's NLU capabilities allow it to parse user input, identify intents like "recommend_book," and extract crucial entities such as "@genre" (e.g., fantasy, mystery, sci-fi).</a:t>
            </a:r>
            <a:endParaRPr lang="en-US" sz="1900" dirty="0"/>
          </a:p>
        </p:txBody>
      </p:sp>
      <p:pic>
        <p:nvPicPr>
          <p:cNvPr id="7" name="Image 1" descr="preencoded.png">    </p:cNvPr>
          <p:cNvPicPr>
            <a:picLocks noChangeAspect="1"/>
          </p:cNvPicPr>
          <p:nvPr/>
        </p:nvPicPr>
        <p:blipFill>
          <a:blip r:embed="rId2"/>
          <a:stretch>
            <a:fillRect/>
          </a:stretch>
        </p:blipFill>
        <p:spPr>
          <a:xfrm>
            <a:off x="5267682" y="3309223"/>
            <a:ext cx="740569" cy="740569"/>
          </a:xfrm>
          <a:prstGeom prst="rect">
            <a:avLst/>
          </a:prstGeom>
        </p:spPr>
      </p:pic>
      <p:sp>
        <p:nvSpPr>
          <p:cNvPr id="8" name="Text 4"/>
          <p:cNvSpPr/>
          <p:nvPr/>
        </p:nvSpPr>
        <p:spPr>
          <a:xfrm>
            <a:off x="5267682" y="4358402"/>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Dialog Management</a:t>
            </a:r>
            <a:endParaRPr lang="en-US" sz="2150" dirty="0"/>
          </a:p>
        </p:txBody>
      </p:sp>
      <p:sp>
        <p:nvSpPr>
          <p:cNvPr id="9" name="Text 5"/>
          <p:cNvSpPr/>
          <p:nvPr/>
        </p:nvSpPr>
        <p:spPr>
          <a:xfrm>
            <a:off x="5267682" y="4849416"/>
            <a:ext cx="4095036" cy="1975247"/>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The platform provides a visual dialog builder to construct conversational flows, ensuring the chatbot can handle various user queries, maintain context, and provide relevant responses.</a:t>
            </a:r>
            <a:endParaRPr lang="en-US" sz="1900" dirty="0"/>
          </a:p>
        </p:txBody>
      </p:sp>
      <p:pic>
        <p:nvPicPr>
          <p:cNvPr id="10" name="Image 2" descr="preencoded.png">    </p:cNvPr>
          <p:cNvPicPr>
            <a:picLocks noChangeAspect="1"/>
          </p:cNvPicPr>
          <p:nvPr/>
        </p:nvPicPr>
        <p:blipFill>
          <a:blip r:embed="rId3"/>
          <a:stretch>
            <a:fillRect/>
          </a:stretch>
        </p:blipFill>
        <p:spPr>
          <a:xfrm>
            <a:off x="9671328" y="3309223"/>
            <a:ext cx="740569" cy="740569"/>
          </a:xfrm>
          <a:prstGeom prst="rect">
            <a:avLst/>
          </a:prstGeom>
        </p:spPr>
      </p:pic>
      <p:sp>
        <p:nvSpPr>
          <p:cNvPr id="11" name="Text 6"/>
          <p:cNvSpPr/>
          <p:nvPr/>
        </p:nvSpPr>
        <p:spPr>
          <a:xfrm>
            <a:off x="9671328" y="4358402"/>
            <a:ext cx="2784158"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Seamless Integration</a:t>
            </a:r>
            <a:endParaRPr lang="en-US" sz="2150" dirty="0"/>
          </a:p>
        </p:txBody>
      </p:sp>
      <p:sp>
        <p:nvSpPr>
          <p:cNvPr id="12" name="Text 7"/>
          <p:cNvSpPr/>
          <p:nvPr/>
        </p:nvSpPr>
        <p:spPr>
          <a:xfrm>
            <a:off x="9671328" y="4849416"/>
            <a:ext cx="4095036" cy="1975247"/>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Watson Assistant offers easy integration options, including the Watson Web Chat, which allows for quick deployment onto websites with minimal coding, providing an intuitive user experience.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8075" y="756880"/>
            <a:ext cx="7543086" cy="625435"/>
          </a:xfrm>
          <a:prstGeom prst="rect">
            <a:avLst/>
          </a:prstGeom>
          <a:noFill/>
          <a:ln/>
        </p:spPr>
        <p:txBody>
          <a:bodyPr wrap="none" lIns="0" tIns="0" rIns="0" bIns="0" rtlCol="0" anchor="t"/>
          <a:lstStyle/>
          <a:p>
            <a:pPr algn="l" indent="0" marL="0">
              <a:lnSpc>
                <a:spcPts val="4900"/>
              </a:lnSpc>
              <a:buNone/>
            </a:pPr>
            <a:r>
              <a:rPr lang="en-US" sz="3900" dirty="0">
                <a:solidFill>
                  <a:srgbClr val="C6BFEE"/>
                </a:solidFill>
                <a:latin typeface="Prompt Medium" pitchFamily="34" charset="0"/>
                <a:ea typeface="Prompt Medium" pitchFamily="34" charset="-122"/>
                <a:cs typeface="Prompt Medium" pitchFamily="34" charset="-120"/>
              </a:rPr>
              <a:t>Key Features and Functionality</a:t>
            </a:r>
            <a:endParaRPr lang="en-US" sz="3900" dirty="0"/>
          </a:p>
        </p:txBody>
      </p:sp>
      <p:sp>
        <p:nvSpPr>
          <p:cNvPr id="3" name="Shape 1"/>
          <p:cNvSpPr/>
          <p:nvPr/>
        </p:nvSpPr>
        <p:spPr>
          <a:xfrm>
            <a:off x="788075" y="2170390"/>
            <a:ext cx="6414492" cy="2392561"/>
          </a:xfrm>
          <a:prstGeom prst="roundRect">
            <a:avLst>
              <a:gd name="adj" fmla="val 6115"/>
            </a:avLst>
          </a:prstGeom>
          <a:solidFill>
            <a:srgbClr val="0B0C23">
              <a:alpha val="95000"/>
            </a:srgbClr>
          </a:solidFill>
          <a:ln/>
        </p:spPr>
      </p:sp>
      <p:sp>
        <p:nvSpPr>
          <p:cNvPr id="4" name="Shape 2"/>
          <p:cNvSpPr/>
          <p:nvPr/>
        </p:nvSpPr>
        <p:spPr>
          <a:xfrm>
            <a:off x="788075" y="2139910"/>
            <a:ext cx="6414492" cy="121920"/>
          </a:xfrm>
          <a:prstGeom prst="roundRect">
            <a:avLst>
              <a:gd name="adj" fmla="val 77575"/>
            </a:avLst>
          </a:prstGeom>
          <a:solidFill>
            <a:srgbClr val="A95B95"/>
          </a:solidFill>
          <a:ln/>
        </p:spPr>
      </p:sp>
      <p:sp>
        <p:nvSpPr>
          <p:cNvPr id="5" name="Shape 3"/>
          <p:cNvSpPr/>
          <p:nvPr/>
        </p:nvSpPr>
        <p:spPr>
          <a:xfrm>
            <a:off x="3657481" y="1832610"/>
            <a:ext cx="675561" cy="675561"/>
          </a:xfrm>
          <a:prstGeom prst="roundRect">
            <a:avLst>
              <a:gd name="adj" fmla="val 135354"/>
            </a:avLst>
          </a:prstGeom>
          <a:solidFill>
            <a:srgbClr val="A95B95"/>
          </a:solidFill>
          <a:ln/>
        </p:spPr>
      </p:sp>
      <p:pic>
        <p:nvPicPr>
          <p:cNvPr id="6" name="Image 0" descr="preencoded.png">    </p:cNvPr>
          <p:cNvPicPr>
            <a:picLocks noChangeAspect="1"/>
          </p:cNvPicPr>
          <p:nvPr/>
        </p:nvPicPr>
        <p:blipFill>
          <a:blip r:embed="rId1"/>
          <a:stretch>
            <a:fillRect/>
          </a:stretch>
        </p:blipFill>
        <p:spPr>
          <a:xfrm>
            <a:off x="3860125" y="2001441"/>
            <a:ext cx="270153" cy="337780"/>
          </a:xfrm>
          <a:prstGeom prst="rect">
            <a:avLst/>
          </a:prstGeom>
        </p:spPr>
      </p:pic>
      <p:sp>
        <p:nvSpPr>
          <p:cNvPr id="7" name="Text 4"/>
          <p:cNvSpPr/>
          <p:nvPr/>
        </p:nvSpPr>
        <p:spPr>
          <a:xfrm>
            <a:off x="1043702" y="2733318"/>
            <a:ext cx="3909417" cy="312777"/>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Genre-Based Recommendations</a:t>
            </a:r>
            <a:endParaRPr lang="en-US" sz="1950" dirty="0"/>
          </a:p>
        </p:txBody>
      </p:sp>
      <p:sp>
        <p:nvSpPr>
          <p:cNvPr id="8" name="Text 5"/>
          <p:cNvSpPr/>
          <p:nvPr/>
        </p:nvSpPr>
        <p:spPr>
          <a:xfrm>
            <a:off x="1043702" y="3181112"/>
            <a:ext cx="5903238" cy="1103352"/>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The chatbot's core feature, powered by the </a:t>
            </a:r>
            <a:pPr algn="l" indent="0" marL="0">
              <a:lnSpc>
                <a:spcPts val="2800"/>
              </a:lnSpc>
              <a:buNone/>
            </a:pPr>
            <a:r>
              <a:rPr lang="en-US" sz="1750" dirty="0">
                <a:solidFill>
                  <a:srgbClr val="DAD8E9"/>
                </a:solidFill>
                <a:highlight>
                  <a:srgbClr val="181930"/>
                </a:highlight>
                <a:latin typeface="Consolas" pitchFamily="34" charset="0"/>
                <a:ea typeface="Consolas" pitchFamily="34" charset="-122"/>
                <a:cs typeface="Consolas" pitchFamily="34" charset="-120"/>
              </a:rPr>
              <a:t>@genre</a:t>
            </a:r>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 entity, allows it to identify specific book genres mentioned by the user and retrieve corresponding recommendations.</a:t>
            </a:r>
            <a:endParaRPr lang="en-US" sz="1750" dirty="0"/>
          </a:p>
        </p:txBody>
      </p:sp>
      <p:sp>
        <p:nvSpPr>
          <p:cNvPr id="9" name="Shape 6"/>
          <p:cNvSpPr/>
          <p:nvPr/>
        </p:nvSpPr>
        <p:spPr>
          <a:xfrm>
            <a:off x="7427714" y="2170390"/>
            <a:ext cx="6414611" cy="2392561"/>
          </a:xfrm>
          <a:prstGeom prst="roundRect">
            <a:avLst>
              <a:gd name="adj" fmla="val 6115"/>
            </a:avLst>
          </a:prstGeom>
          <a:solidFill>
            <a:srgbClr val="0B0C23">
              <a:alpha val="95000"/>
            </a:srgbClr>
          </a:solidFill>
          <a:ln/>
        </p:spPr>
      </p:sp>
      <p:sp>
        <p:nvSpPr>
          <p:cNvPr id="10" name="Shape 7"/>
          <p:cNvSpPr/>
          <p:nvPr/>
        </p:nvSpPr>
        <p:spPr>
          <a:xfrm>
            <a:off x="7427714" y="2139910"/>
            <a:ext cx="6414611" cy="121920"/>
          </a:xfrm>
          <a:prstGeom prst="roundRect">
            <a:avLst>
              <a:gd name="adj" fmla="val 77575"/>
            </a:avLst>
          </a:prstGeom>
          <a:solidFill>
            <a:srgbClr val="A95B95"/>
          </a:solidFill>
          <a:ln/>
        </p:spPr>
      </p:sp>
      <p:sp>
        <p:nvSpPr>
          <p:cNvPr id="11" name="Shape 8"/>
          <p:cNvSpPr/>
          <p:nvPr/>
        </p:nvSpPr>
        <p:spPr>
          <a:xfrm>
            <a:off x="10297239" y="1832610"/>
            <a:ext cx="675561" cy="675561"/>
          </a:xfrm>
          <a:prstGeom prst="roundRect">
            <a:avLst>
              <a:gd name="adj" fmla="val 135354"/>
            </a:avLst>
          </a:prstGeom>
          <a:solidFill>
            <a:srgbClr val="A95B95"/>
          </a:solidFill>
          <a:ln/>
        </p:spPr>
      </p:sp>
      <p:pic>
        <p:nvPicPr>
          <p:cNvPr id="12" name="Image 1" descr="preencoded.png">    </p:cNvPr>
          <p:cNvPicPr>
            <a:picLocks noChangeAspect="1"/>
          </p:cNvPicPr>
          <p:nvPr/>
        </p:nvPicPr>
        <p:blipFill>
          <a:blip r:embed="rId2"/>
          <a:stretch>
            <a:fillRect/>
          </a:stretch>
        </p:blipFill>
        <p:spPr>
          <a:xfrm>
            <a:off x="10499884" y="2001441"/>
            <a:ext cx="270153" cy="337780"/>
          </a:xfrm>
          <a:prstGeom prst="rect">
            <a:avLst/>
          </a:prstGeom>
        </p:spPr>
      </p:pic>
      <p:sp>
        <p:nvSpPr>
          <p:cNvPr id="13" name="Text 9"/>
          <p:cNvSpPr/>
          <p:nvPr/>
        </p:nvSpPr>
        <p:spPr>
          <a:xfrm>
            <a:off x="7683341" y="2733318"/>
            <a:ext cx="2502098" cy="312777"/>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Intent Recognition</a:t>
            </a:r>
            <a:endParaRPr lang="en-US" sz="1950" dirty="0"/>
          </a:p>
        </p:txBody>
      </p:sp>
      <p:sp>
        <p:nvSpPr>
          <p:cNvPr id="14" name="Text 10"/>
          <p:cNvSpPr/>
          <p:nvPr/>
        </p:nvSpPr>
        <p:spPr>
          <a:xfrm>
            <a:off x="7683341" y="3181112"/>
            <a:ext cx="5903357" cy="1126212"/>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It recognizes standard user intents such as </a:t>
            </a:r>
            <a:pPr algn="l" indent="0" marL="0">
              <a:lnSpc>
                <a:spcPts val="2800"/>
              </a:lnSpc>
              <a:buNone/>
            </a:pPr>
            <a:r>
              <a:rPr lang="en-US" sz="1750" dirty="0">
                <a:solidFill>
                  <a:srgbClr val="DAD8E9"/>
                </a:solidFill>
                <a:highlight>
                  <a:srgbClr val="181930"/>
                </a:highlight>
                <a:latin typeface="Consolas" pitchFamily="34" charset="0"/>
                <a:ea typeface="Consolas" pitchFamily="34" charset="-122"/>
                <a:cs typeface="Consolas" pitchFamily="34" charset="-120"/>
              </a:rPr>
              <a:t>greet</a:t>
            </a:r>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 </a:t>
            </a:r>
            <a:pPr algn="l" indent="0" marL="0">
              <a:lnSpc>
                <a:spcPts val="2800"/>
              </a:lnSpc>
              <a:buNone/>
            </a:pPr>
            <a:r>
              <a:rPr lang="en-US" sz="1750" dirty="0">
                <a:solidFill>
                  <a:srgbClr val="DAD8E9"/>
                </a:solidFill>
                <a:highlight>
                  <a:srgbClr val="181930"/>
                </a:highlight>
                <a:latin typeface="Consolas" pitchFamily="34" charset="0"/>
                <a:ea typeface="Consolas" pitchFamily="34" charset="-122"/>
                <a:cs typeface="Consolas" pitchFamily="34" charset="-120"/>
              </a:rPr>
              <a:t>recommend_book</a:t>
            </a:r>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 and </a:t>
            </a:r>
            <a:pPr algn="l" indent="0" marL="0">
              <a:lnSpc>
                <a:spcPts val="2800"/>
              </a:lnSpc>
              <a:buNone/>
            </a:pPr>
            <a:r>
              <a:rPr lang="en-US" sz="1750" dirty="0">
                <a:solidFill>
                  <a:srgbClr val="DAD8E9"/>
                </a:solidFill>
                <a:highlight>
                  <a:srgbClr val="181930"/>
                </a:highlight>
                <a:latin typeface="Consolas" pitchFamily="34" charset="0"/>
                <a:ea typeface="Consolas" pitchFamily="34" charset="-122"/>
                <a:cs typeface="Consolas" pitchFamily="34" charset="-120"/>
              </a:rPr>
              <a:t>thanks</a:t>
            </a:r>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 ensuring a smooth and intuitive conversational flow.</a:t>
            </a:r>
            <a:endParaRPr lang="en-US" sz="1750" dirty="0"/>
          </a:p>
        </p:txBody>
      </p:sp>
      <p:sp>
        <p:nvSpPr>
          <p:cNvPr id="15" name="Shape 11"/>
          <p:cNvSpPr/>
          <p:nvPr/>
        </p:nvSpPr>
        <p:spPr>
          <a:xfrm>
            <a:off x="788075" y="5125879"/>
            <a:ext cx="6414492" cy="2346841"/>
          </a:xfrm>
          <a:prstGeom prst="roundRect">
            <a:avLst>
              <a:gd name="adj" fmla="val 6234"/>
            </a:avLst>
          </a:prstGeom>
          <a:solidFill>
            <a:srgbClr val="0B0C23">
              <a:alpha val="95000"/>
            </a:srgbClr>
          </a:solidFill>
          <a:ln/>
        </p:spPr>
      </p:sp>
      <p:sp>
        <p:nvSpPr>
          <p:cNvPr id="16" name="Shape 12"/>
          <p:cNvSpPr/>
          <p:nvPr/>
        </p:nvSpPr>
        <p:spPr>
          <a:xfrm>
            <a:off x="788075" y="5095399"/>
            <a:ext cx="6414492" cy="121920"/>
          </a:xfrm>
          <a:prstGeom prst="roundRect">
            <a:avLst>
              <a:gd name="adj" fmla="val 77575"/>
            </a:avLst>
          </a:prstGeom>
          <a:solidFill>
            <a:srgbClr val="A95B95"/>
          </a:solidFill>
          <a:ln/>
        </p:spPr>
      </p:sp>
      <p:sp>
        <p:nvSpPr>
          <p:cNvPr id="17" name="Shape 13"/>
          <p:cNvSpPr/>
          <p:nvPr/>
        </p:nvSpPr>
        <p:spPr>
          <a:xfrm>
            <a:off x="3657481" y="4788098"/>
            <a:ext cx="675561" cy="675561"/>
          </a:xfrm>
          <a:prstGeom prst="roundRect">
            <a:avLst>
              <a:gd name="adj" fmla="val 135354"/>
            </a:avLst>
          </a:prstGeom>
          <a:solidFill>
            <a:srgbClr val="A95B95"/>
          </a:solidFill>
          <a:ln/>
        </p:spPr>
      </p:sp>
      <p:pic>
        <p:nvPicPr>
          <p:cNvPr id="18" name="Image 2" descr="preencoded.png">    </p:cNvPr>
          <p:cNvPicPr>
            <a:picLocks noChangeAspect="1"/>
          </p:cNvPicPr>
          <p:nvPr/>
        </p:nvPicPr>
        <p:blipFill>
          <a:blip r:embed="rId3"/>
          <a:stretch>
            <a:fillRect/>
          </a:stretch>
        </p:blipFill>
        <p:spPr>
          <a:xfrm>
            <a:off x="3860125" y="4956929"/>
            <a:ext cx="270153" cy="337780"/>
          </a:xfrm>
          <a:prstGeom prst="rect">
            <a:avLst/>
          </a:prstGeom>
        </p:spPr>
      </p:pic>
      <p:sp>
        <p:nvSpPr>
          <p:cNvPr id="19" name="Text 14"/>
          <p:cNvSpPr/>
          <p:nvPr/>
        </p:nvSpPr>
        <p:spPr>
          <a:xfrm>
            <a:off x="1043702" y="5688806"/>
            <a:ext cx="3067883" cy="312777"/>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Robust Fallback Handling</a:t>
            </a:r>
            <a:endParaRPr lang="en-US" sz="1950" dirty="0"/>
          </a:p>
        </p:txBody>
      </p:sp>
      <p:sp>
        <p:nvSpPr>
          <p:cNvPr id="20" name="Text 15"/>
          <p:cNvSpPr/>
          <p:nvPr/>
        </p:nvSpPr>
        <p:spPr>
          <a:xfrm>
            <a:off x="1043702" y="6136600"/>
            <a:ext cx="5903238" cy="1080492"/>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For inputs not recognized, a well-defined fallback mechanism ensures the chatbot can gracefully handle unknown queries and redirect users appropriately.</a:t>
            </a:r>
            <a:endParaRPr lang="en-US" sz="1750" dirty="0"/>
          </a:p>
        </p:txBody>
      </p:sp>
      <p:sp>
        <p:nvSpPr>
          <p:cNvPr id="21" name="Shape 16"/>
          <p:cNvSpPr/>
          <p:nvPr/>
        </p:nvSpPr>
        <p:spPr>
          <a:xfrm>
            <a:off x="7427714" y="5125879"/>
            <a:ext cx="6414611" cy="2346841"/>
          </a:xfrm>
          <a:prstGeom prst="roundRect">
            <a:avLst>
              <a:gd name="adj" fmla="val 6234"/>
            </a:avLst>
          </a:prstGeom>
          <a:solidFill>
            <a:srgbClr val="0B0C23">
              <a:alpha val="95000"/>
            </a:srgbClr>
          </a:solidFill>
          <a:ln/>
        </p:spPr>
      </p:sp>
      <p:sp>
        <p:nvSpPr>
          <p:cNvPr id="22" name="Shape 17"/>
          <p:cNvSpPr/>
          <p:nvPr/>
        </p:nvSpPr>
        <p:spPr>
          <a:xfrm>
            <a:off x="7427714" y="5095399"/>
            <a:ext cx="6414611" cy="121920"/>
          </a:xfrm>
          <a:prstGeom prst="roundRect">
            <a:avLst>
              <a:gd name="adj" fmla="val 77575"/>
            </a:avLst>
          </a:prstGeom>
          <a:solidFill>
            <a:srgbClr val="A95B95"/>
          </a:solidFill>
          <a:ln/>
        </p:spPr>
      </p:sp>
      <p:sp>
        <p:nvSpPr>
          <p:cNvPr id="23" name="Shape 18"/>
          <p:cNvSpPr/>
          <p:nvPr/>
        </p:nvSpPr>
        <p:spPr>
          <a:xfrm>
            <a:off x="10297239" y="4788098"/>
            <a:ext cx="675561" cy="675561"/>
          </a:xfrm>
          <a:prstGeom prst="roundRect">
            <a:avLst>
              <a:gd name="adj" fmla="val 135354"/>
            </a:avLst>
          </a:prstGeom>
          <a:solidFill>
            <a:srgbClr val="A95B95"/>
          </a:solidFill>
          <a:ln/>
        </p:spPr>
      </p:sp>
      <p:pic>
        <p:nvPicPr>
          <p:cNvPr id="24" name="Image 3" descr="preencoded.png">    </p:cNvPr>
          <p:cNvPicPr>
            <a:picLocks noChangeAspect="1"/>
          </p:cNvPicPr>
          <p:nvPr/>
        </p:nvPicPr>
        <p:blipFill>
          <a:blip r:embed="rId4"/>
          <a:stretch>
            <a:fillRect/>
          </a:stretch>
        </p:blipFill>
        <p:spPr>
          <a:xfrm>
            <a:off x="10499884" y="4956929"/>
            <a:ext cx="270153" cy="337780"/>
          </a:xfrm>
          <a:prstGeom prst="rect">
            <a:avLst/>
          </a:prstGeom>
        </p:spPr>
      </p:pic>
      <p:sp>
        <p:nvSpPr>
          <p:cNvPr id="25" name="Text 19"/>
          <p:cNvSpPr/>
          <p:nvPr/>
        </p:nvSpPr>
        <p:spPr>
          <a:xfrm>
            <a:off x="7683341" y="5688806"/>
            <a:ext cx="2602349" cy="312777"/>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Easy Web Integration</a:t>
            </a:r>
            <a:endParaRPr lang="en-US" sz="1950" dirty="0"/>
          </a:p>
        </p:txBody>
      </p:sp>
      <p:sp>
        <p:nvSpPr>
          <p:cNvPr id="26" name="Text 20"/>
          <p:cNvSpPr/>
          <p:nvPr/>
        </p:nvSpPr>
        <p:spPr>
          <a:xfrm>
            <a:off x="7683341" y="6136600"/>
            <a:ext cx="5903357" cy="1080492"/>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The chatbot can be effortlessly integrated into any website using the Watson Web Chat, providing immediate access to its capabilities without complex backend development.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4004" y="474583"/>
            <a:ext cx="7027307" cy="479346"/>
          </a:xfrm>
          <a:prstGeom prst="rect">
            <a:avLst/>
          </a:prstGeom>
          <a:noFill/>
          <a:ln/>
        </p:spPr>
        <p:txBody>
          <a:bodyPr wrap="none" lIns="0" tIns="0" rIns="0" bIns="0" rtlCol="0" anchor="t"/>
          <a:lstStyle/>
          <a:p>
            <a:pPr algn="l" indent="0" marL="0">
              <a:lnSpc>
                <a:spcPts val="3750"/>
              </a:lnSpc>
              <a:buNone/>
            </a:pPr>
            <a:r>
              <a:rPr lang="en-US" sz="3000" dirty="0">
                <a:solidFill>
                  <a:srgbClr val="C6BFEE"/>
                </a:solidFill>
                <a:latin typeface="Prompt Medium" pitchFamily="34" charset="0"/>
                <a:ea typeface="Prompt Medium" pitchFamily="34" charset="-122"/>
                <a:cs typeface="Prompt Medium" pitchFamily="34" charset="-120"/>
              </a:rPr>
              <a:t>Dialog Flow: User Interaction Pathway</a:t>
            </a:r>
            <a:endParaRPr lang="en-US" sz="3000" dirty="0"/>
          </a:p>
        </p:txBody>
      </p:sp>
      <p:pic>
        <p:nvPicPr>
          <p:cNvPr id="3" name="Image 0" descr="preencoded.png">    </p:cNvPr>
          <p:cNvPicPr>
            <a:picLocks noChangeAspect="1"/>
          </p:cNvPicPr>
          <p:nvPr/>
        </p:nvPicPr>
        <p:blipFill>
          <a:blip r:embed="rId1"/>
          <a:stretch>
            <a:fillRect/>
          </a:stretch>
        </p:blipFill>
        <p:spPr>
          <a:xfrm>
            <a:off x="2129909" y="1299091"/>
            <a:ext cx="10370582" cy="7146727"/>
          </a:xfrm>
          <a:prstGeom prst="rect">
            <a:avLst/>
          </a:prstGeom>
        </p:spPr>
      </p:pic>
      <p:sp>
        <p:nvSpPr>
          <p:cNvPr id="4" name="Text 1"/>
          <p:cNvSpPr/>
          <p:nvPr/>
        </p:nvSpPr>
        <p:spPr>
          <a:xfrm>
            <a:off x="2464337" y="5746039"/>
            <a:ext cx="2684451" cy="335556"/>
          </a:xfrm>
          <a:prstGeom prst="rect">
            <a:avLst/>
          </a:prstGeom>
          <a:noFill/>
          <a:ln/>
        </p:spPr>
        <p:txBody>
          <a:bodyPr wrap="none" lIns="0" tIns="0" rIns="0" bIns="0" rtlCol="0" anchor="t"/>
          <a:lstStyle/>
          <a:p>
            <a:pPr algn="ctr" indent="0" marL="0">
              <a:lnSpc>
                <a:spcPts val="1500"/>
              </a:lnSpc>
              <a:buNone/>
            </a:pPr>
            <a:r>
              <a:rPr lang="en-US" sz="1200" dirty="0">
                <a:solidFill>
                  <a:srgbClr val="DAD8E9"/>
                </a:solidFill>
                <a:latin typeface="Prompt Medium" pitchFamily="34" charset="0"/>
                <a:ea typeface="Prompt Medium" pitchFamily="34" charset="-122"/>
                <a:cs typeface="Prompt Medium" pitchFamily="34" charset="-120"/>
              </a:rPr>
              <a:t>User Greeting</a:t>
            </a:r>
            <a:endParaRPr lang="en-US" sz="1200" dirty="0"/>
          </a:p>
        </p:txBody>
      </p:sp>
      <p:pic>
        <p:nvPicPr>
          <p:cNvPr id="5" name="Image 1" descr="preencoded.png">    </p:cNvPr>
          <p:cNvPicPr>
            <a:picLocks noChangeAspect="1"/>
          </p:cNvPicPr>
          <p:nvPr/>
        </p:nvPicPr>
        <p:blipFill>
          <a:blip r:embed="rId2"/>
          <a:stretch>
            <a:fillRect/>
          </a:stretch>
        </p:blipFill>
        <p:spPr>
          <a:xfrm>
            <a:off x="3599985" y="3925436"/>
            <a:ext cx="671113" cy="671113"/>
          </a:xfrm>
          <a:prstGeom prst="rect">
            <a:avLst/>
          </a:prstGeom>
        </p:spPr>
      </p:pic>
      <p:sp>
        <p:nvSpPr>
          <p:cNvPr id="6" name="Text 2"/>
          <p:cNvSpPr/>
          <p:nvPr/>
        </p:nvSpPr>
        <p:spPr>
          <a:xfrm>
            <a:off x="4925433" y="2786851"/>
            <a:ext cx="2684451" cy="335556"/>
          </a:xfrm>
          <a:prstGeom prst="rect">
            <a:avLst/>
          </a:prstGeom>
          <a:noFill/>
          <a:ln/>
        </p:spPr>
        <p:txBody>
          <a:bodyPr wrap="none" lIns="0" tIns="0" rIns="0" bIns="0" rtlCol="0" anchor="t"/>
          <a:lstStyle/>
          <a:p>
            <a:pPr algn="ctr" indent="0" marL="0">
              <a:lnSpc>
                <a:spcPts val="1500"/>
              </a:lnSpc>
              <a:buNone/>
            </a:pPr>
            <a:r>
              <a:rPr lang="en-US" sz="1200" dirty="0">
                <a:solidFill>
                  <a:srgbClr val="DAD8E9"/>
                </a:solidFill>
                <a:latin typeface="Prompt Medium" pitchFamily="34" charset="0"/>
                <a:ea typeface="Prompt Medium" pitchFamily="34" charset="-122"/>
                <a:cs typeface="Prompt Medium" pitchFamily="34" charset="-120"/>
              </a:rPr>
              <a:t>Genre Detection</a:t>
            </a:r>
            <a:endParaRPr lang="en-US" sz="1200" dirty="0"/>
          </a:p>
        </p:txBody>
      </p:sp>
      <p:pic>
        <p:nvPicPr>
          <p:cNvPr id="7" name="Image 2" descr="preencoded.png">    </p:cNvPr>
          <p:cNvPicPr>
            <a:picLocks noChangeAspect="1"/>
          </p:cNvPicPr>
          <p:nvPr/>
        </p:nvPicPr>
        <p:blipFill>
          <a:blip r:embed="rId3"/>
          <a:stretch>
            <a:fillRect/>
          </a:stretch>
        </p:blipFill>
        <p:spPr>
          <a:xfrm>
            <a:off x="5721331" y="4334605"/>
            <a:ext cx="671113" cy="671113"/>
          </a:xfrm>
          <a:prstGeom prst="rect">
            <a:avLst/>
          </a:prstGeom>
        </p:spPr>
      </p:pic>
      <p:sp>
        <p:nvSpPr>
          <p:cNvPr id="8" name="Text 3"/>
          <p:cNvSpPr/>
          <p:nvPr/>
        </p:nvSpPr>
        <p:spPr>
          <a:xfrm>
            <a:off x="6768896" y="6624987"/>
            <a:ext cx="2833983" cy="671113"/>
          </a:xfrm>
          <a:prstGeom prst="rect">
            <a:avLst/>
          </a:prstGeom>
          <a:noFill/>
          <a:ln/>
        </p:spPr>
        <p:txBody>
          <a:bodyPr wrap="square" lIns="0" tIns="0" rIns="0" bIns="0" rtlCol="0" anchor="t"/>
          <a:lstStyle/>
          <a:p>
            <a:pPr algn="ctr" indent="0" marL="0">
              <a:lnSpc>
                <a:spcPts val="1500"/>
              </a:lnSpc>
              <a:buNone/>
            </a:pPr>
            <a:r>
              <a:rPr lang="en-US" sz="1200" dirty="0">
                <a:solidFill>
                  <a:srgbClr val="DAD8E9"/>
                </a:solidFill>
                <a:latin typeface="Prompt Medium" pitchFamily="34" charset="0"/>
                <a:ea typeface="Prompt Medium" pitchFamily="34" charset="-122"/>
                <a:cs typeface="Prompt Medium" pitchFamily="34" charset="-120"/>
              </a:rPr>
              <a:t>Book Recommendation</a:t>
            </a:r>
            <a:endParaRPr lang="en-US" sz="1200" dirty="0"/>
          </a:p>
        </p:txBody>
      </p:sp>
      <p:pic>
        <p:nvPicPr>
          <p:cNvPr id="9" name="Image 3" descr="preencoded.png">    </p:cNvPr>
          <p:cNvPicPr>
            <a:picLocks noChangeAspect="1"/>
          </p:cNvPicPr>
          <p:nvPr/>
        </p:nvPicPr>
        <p:blipFill>
          <a:blip r:embed="rId4"/>
          <a:stretch>
            <a:fillRect/>
          </a:stretch>
        </p:blipFill>
        <p:spPr>
          <a:xfrm>
            <a:off x="7842886" y="4743774"/>
            <a:ext cx="671113" cy="671113"/>
          </a:xfrm>
          <a:prstGeom prst="rect">
            <a:avLst/>
          </a:prstGeom>
        </p:spPr>
      </p:pic>
      <p:sp>
        <p:nvSpPr>
          <p:cNvPr id="10" name="Text 4"/>
          <p:cNvSpPr/>
          <p:nvPr/>
        </p:nvSpPr>
        <p:spPr>
          <a:xfrm>
            <a:off x="9359181" y="3576877"/>
            <a:ext cx="2684451" cy="335556"/>
          </a:xfrm>
          <a:prstGeom prst="rect">
            <a:avLst/>
          </a:prstGeom>
          <a:noFill/>
          <a:ln/>
        </p:spPr>
        <p:txBody>
          <a:bodyPr wrap="none" lIns="0" tIns="0" rIns="0" bIns="0" rtlCol="0" anchor="t"/>
          <a:lstStyle/>
          <a:p>
            <a:pPr algn="ctr" indent="0" marL="0">
              <a:lnSpc>
                <a:spcPts val="1500"/>
              </a:lnSpc>
              <a:buNone/>
            </a:pPr>
            <a:r>
              <a:rPr lang="en-US" sz="1200" dirty="0">
                <a:solidFill>
                  <a:srgbClr val="DAD8E9"/>
                </a:solidFill>
                <a:latin typeface="Prompt Medium" pitchFamily="34" charset="0"/>
                <a:ea typeface="Prompt Medium" pitchFamily="34" charset="-122"/>
                <a:cs typeface="Prompt Medium" pitchFamily="34" charset="-120"/>
              </a:rPr>
              <a:t>Fallback Handling</a:t>
            </a:r>
            <a:endParaRPr lang="en-US" sz="1200" dirty="0"/>
          </a:p>
        </p:txBody>
      </p:sp>
      <p:pic>
        <p:nvPicPr>
          <p:cNvPr id="11" name="Image 4" descr="preencoded.png">    </p:cNvPr>
          <p:cNvPicPr>
            <a:picLocks noChangeAspect="1"/>
          </p:cNvPicPr>
          <p:nvPr/>
        </p:nvPicPr>
        <p:blipFill>
          <a:blip r:embed="rId5"/>
          <a:stretch>
            <a:fillRect/>
          </a:stretch>
        </p:blipFill>
        <p:spPr>
          <a:xfrm>
            <a:off x="10100761" y="5183143"/>
            <a:ext cx="671113" cy="671113"/>
          </a:xfrm>
          <a:prstGeom prst="rect">
            <a:avLst/>
          </a:prstGeom>
        </p:spPr>
      </p:pic>
      <p:sp>
        <p:nvSpPr>
          <p:cNvPr id="12" name="Text 5"/>
          <p:cNvSpPr/>
          <p:nvPr/>
        </p:nvSpPr>
        <p:spPr>
          <a:xfrm>
            <a:off x="604004" y="8639889"/>
            <a:ext cx="13422392" cy="552450"/>
          </a:xfrm>
          <a:prstGeom prst="rect">
            <a:avLst/>
          </a:prstGeom>
          <a:noFill/>
          <a:ln/>
        </p:spPr>
        <p:txBody>
          <a:bodyPr wrap="square" lIns="0" tIns="0" rIns="0" bIns="0" rtlCol="0" anchor="t"/>
          <a:lstStyle/>
          <a:p>
            <a:pPr algn="l" indent="0" marL="0">
              <a:lnSpc>
                <a:spcPts val="2150"/>
              </a:lnSpc>
              <a:buNone/>
            </a:pPr>
            <a:r>
              <a:rPr lang="en-US" sz="1350" dirty="0">
                <a:solidFill>
                  <a:srgbClr val="DAD8E9"/>
                </a:solidFill>
                <a:latin typeface="Mukta Light" pitchFamily="34" charset="0"/>
                <a:ea typeface="Mukta Light" pitchFamily="34" charset="-122"/>
                <a:cs typeface="Mukta Light" pitchFamily="34" charset="-120"/>
              </a:rPr>
              <a:t>The dialog flow is designed to be intuitive and responsive, guiding the user through the book recommendation process efficiently while ensuring that even unforeseen inputs are handled gracefully.</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278255"/>
            <a:ext cx="11466671"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Website Integration: Seamless Deployment</a:t>
            </a:r>
            <a:endParaRPr lang="en-US" sz="4300" dirty="0"/>
          </a:p>
        </p:txBody>
      </p:sp>
      <p:sp>
        <p:nvSpPr>
          <p:cNvPr id="3" name="Text 1"/>
          <p:cNvSpPr/>
          <p:nvPr/>
        </p:nvSpPr>
        <p:spPr>
          <a:xfrm>
            <a:off x="864037" y="2556510"/>
            <a:ext cx="6150054" cy="158019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Integrating the IBM Watson Assistant chatbot into a website is achieved with remarkable simplicity, primarily through the use of a single script tag. This approach leverages the powerful Watson Web Chat component.</a:t>
            </a:r>
            <a:endParaRPr lang="en-US" sz="1900" dirty="0"/>
          </a:p>
        </p:txBody>
      </p:sp>
      <p:sp>
        <p:nvSpPr>
          <p:cNvPr id="4" name="Text 2"/>
          <p:cNvSpPr/>
          <p:nvPr/>
        </p:nvSpPr>
        <p:spPr>
          <a:xfrm>
            <a:off x="864037" y="4358878"/>
            <a:ext cx="6150054" cy="2370296"/>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Once the script is embedded, the chatbot automatically appears in the bottom-right corner of the website, providing immediate access to its functionality without requiring any complex backend development or server-side code. This purely client-side integration makes deployment swift and hassle-free.</a:t>
            </a:r>
            <a:endParaRPr lang="en-US" sz="1900" dirty="0"/>
          </a:p>
        </p:txBody>
      </p:sp>
      <p:pic>
        <p:nvPicPr>
          <p:cNvPr id="5" name="Image 0" descr="preencoded.png">    </p:cNvPr>
          <p:cNvPicPr>
            <a:picLocks noChangeAspect="1"/>
          </p:cNvPicPr>
          <p:nvPr/>
        </p:nvPicPr>
        <p:blipFill>
          <a:blip r:embed="rId1"/>
          <a:stretch>
            <a:fillRect/>
          </a:stretch>
        </p:blipFill>
        <p:spPr>
          <a:xfrm>
            <a:off x="7623929" y="2611993"/>
            <a:ext cx="6150054" cy="34576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9621" y="791170"/>
            <a:ext cx="13071158" cy="1237536"/>
          </a:xfrm>
          <a:prstGeom prst="rect">
            <a:avLst/>
          </a:prstGeom>
          <a:noFill/>
          <a:ln/>
        </p:spPr>
        <p:txBody>
          <a:bodyPr wrap="square" lIns="0" tIns="0" rIns="0" bIns="0" rtlCol="0" anchor="t"/>
          <a:lstStyle/>
          <a:p>
            <a:pPr algn="l" indent="0" marL="0">
              <a:lnSpc>
                <a:spcPts val="4850"/>
              </a:lnSpc>
              <a:buNone/>
            </a:pPr>
            <a:r>
              <a:rPr lang="en-US" sz="3850" dirty="0">
                <a:solidFill>
                  <a:srgbClr val="C6BFEE"/>
                </a:solidFill>
                <a:latin typeface="Prompt Medium" pitchFamily="34" charset="0"/>
                <a:ea typeface="Prompt Medium" pitchFamily="34" charset="-122"/>
                <a:cs typeface="Prompt Medium" pitchFamily="34" charset="-120"/>
              </a:rPr>
              <a:t>Conclusion: A Step Towards Enhanced Book Discovery</a:t>
            </a:r>
            <a:endParaRPr lang="en-US" sz="3850" dirty="0"/>
          </a:p>
        </p:txBody>
      </p:sp>
      <p:sp>
        <p:nvSpPr>
          <p:cNvPr id="3" name="Text 1"/>
          <p:cNvSpPr/>
          <p:nvPr/>
        </p:nvSpPr>
        <p:spPr>
          <a:xfrm>
            <a:off x="779621" y="2474119"/>
            <a:ext cx="13071158" cy="712708"/>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The Book Recommendation Chatbot, developed with IBM Watson Assistant, offers a simple yet effective solution for genre-based book discovery. Its ease of deployment and intuitive conversational flow underscore the power of AI in enhancing user experience.</a:t>
            </a:r>
            <a:endParaRPr lang="en-US" sz="1750" dirty="0"/>
          </a:p>
        </p:txBody>
      </p:sp>
      <p:sp>
        <p:nvSpPr>
          <p:cNvPr id="4" name="Shape 2"/>
          <p:cNvSpPr/>
          <p:nvPr/>
        </p:nvSpPr>
        <p:spPr>
          <a:xfrm>
            <a:off x="779621" y="3437334"/>
            <a:ext cx="13071158" cy="1302663"/>
          </a:xfrm>
          <a:prstGeom prst="roundRect">
            <a:avLst>
              <a:gd name="adj" fmla="val 7182"/>
            </a:avLst>
          </a:prstGeom>
          <a:solidFill>
            <a:srgbClr val="183A13"/>
          </a:solidFill>
          <a:ln/>
        </p:spPr>
      </p:sp>
      <p:pic>
        <p:nvPicPr>
          <p:cNvPr id="5" name="Image 0" descr="preencoded.png">    </p:cNvPr>
          <p:cNvPicPr>
            <a:picLocks noChangeAspect="1"/>
          </p:cNvPicPr>
          <p:nvPr/>
        </p:nvPicPr>
        <p:blipFill>
          <a:blip r:embed="rId1"/>
          <a:stretch>
            <a:fillRect/>
          </a:stretch>
        </p:blipFill>
        <p:spPr>
          <a:xfrm>
            <a:off x="1002268" y="3756898"/>
            <a:ext cx="278368" cy="222647"/>
          </a:xfrm>
          <a:prstGeom prst="rect">
            <a:avLst/>
          </a:prstGeom>
        </p:spPr>
      </p:pic>
      <p:sp>
        <p:nvSpPr>
          <p:cNvPr id="6" name="Text 3"/>
          <p:cNvSpPr/>
          <p:nvPr/>
        </p:nvSpPr>
        <p:spPr>
          <a:xfrm>
            <a:off x="1503283" y="3715583"/>
            <a:ext cx="12124849" cy="712708"/>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Mukta Light" pitchFamily="34" charset="0"/>
                <a:ea typeface="Mukta Light" pitchFamily="34" charset="-122"/>
                <a:cs typeface="Mukta Light" pitchFamily="34" charset="-120"/>
              </a:rPr>
              <a:t>This project demonstrates a clear pathway for leveraging conversational AI to create engaging and helpful tools, marking a significant step in making book discovery more interactive and personalized.</a:t>
            </a:r>
            <a:endParaRPr lang="en-US" sz="1750" dirty="0"/>
          </a:p>
        </p:txBody>
      </p:sp>
      <p:sp>
        <p:nvSpPr>
          <p:cNvPr id="7" name="Text 4"/>
          <p:cNvSpPr/>
          <p:nvPr/>
        </p:nvSpPr>
        <p:spPr>
          <a:xfrm>
            <a:off x="779621" y="5074087"/>
            <a:ext cx="2970014" cy="371237"/>
          </a:xfrm>
          <a:prstGeom prst="rect">
            <a:avLst/>
          </a:prstGeom>
          <a:noFill/>
          <a:ln/>
        </p:spPr>
        <p:txBody>
          <a:bodyPr wrap="none" lIns="0" tIns="0" rIns="0" bIns="0" rtlCol="0" anchor="t"/>
          <a:lstStyle/>
          <a:p>
            <a:pPr algn="l" indent="0" marL="0">
              <a:lnSpc>
                <a:spcPts val="2900"/>
              </a:lnSpc>
              <a:buNone/>
            </a:pPr>
            <a:r>
              <a:rPr lang="en-US" sz="2300" dirty="0">
                <a:solidFill>
                  <a:srgbClr val="C6BFEE"/>
                </a:solidFill>
                <a:latin typeface="Prompt Medium" pitchFamily="34" charset="0"/>
                <a:ea typeface="Prompt Medium" pitchFamily="34" charset="-122"/>
                <a:cs typeface="Prompt Medium" pitchFamily="34" charset="-120"/>
              </a:rPr>
              <a:t>Future Scope:</a:t>
            </a:r>
            <a:endParaRPr lang="en-US" sz="2300" dirty="0"/>
          </a:p>
        </p:txBody>
      </p:sp>
      <p:sp>
        <p:nvSpPr>
          <p:cNvPr id="8" name="Text 5"/>
          <p:cNvSpPr/>
          <p:nvPr/>
        </p:nvSpPr>
        <p:spPr>
          <a:xfrm>
            <a:off x="779621" y="5779413"/>
            <a:ext cx="13071158" cy="35635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Expanding recommendation criteria beyond just genre (e.g., author, mood, year).</a:t>
            </a:r>
            <a:endParaRPr lang="en-US" sz="1750" dirty="0"/>
          </a:p>
        </p:txBody>
      </p:sp>
      <p:sp>
        <p:nvSpPr>
          <p:cNvPr id="9" name="Text 6"/>
          <p:cNvSpPr/>
          <p:nvPr/>
        </p:nvSpPr>
        <p:spPr>
          <a:xfrm>
            <a:off x="779621" y="6213634"/>
            <a:ext cx="13071158" cy="35635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Integrating with real-time book databases for up-to-date availability.</a:t>
            </a:r>
            <a:endParaRPr lang="en-US" sz="1750" dirty="0"/>
          </a:p>
        </p:txBody>
      </p:sp>
      <p:sp>
        <p:nvSpPr>
          <p:cNvPr id="10" name="Text 7"/>
          <p:cNvSpPr/>
          <p:nvPr/>
        </p:nvSpPr>
        <p:spPr>
          <a:xfrm>
            <a:off x="779621" y="6647855"/>
            <a:ext cx="13071158" cy="35635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Adding user preference profiles for more personalized suggestions.</a:t>
            </a:r>
            <a:endParaRPr lang="en-US" sz="1750" dirty="0"/>
          </a:p>
        </p:txBody>
      </p:sp>
      <p:sp>
        <p:nvSpPr>
          <p:cNvPr id="11" name="Text 8"/>
          <p:cNvSpPr/>
          <p:nvPr/>
        </p:nvSpPr>
        <p:spPr>
          <a:xfrm>
            <a:off x="779621" y="7082076"/>
            <a:ext cx="13071158" cy="35635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Implementing advanced sentiment analysis for nuanced interactions.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2025-08-02T19:22:42Z</dcterms:created>
  <dcterms:modified xsi:type="dcterms:W3CDTF">2025-08-02T19:22:42Z</dcterms:modified>
</cp:coreProperties>
</file>